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3" r:id="rId5"/>
    <p:sldMasterId id="2147483704" r:id="rId6"/>
    <p:sldMasterId id="2147483705" r:id="rId7"/>
    <p:sldMasterId id="2147483706" r:id="rId8"/>
    <p:sldMasterId id="2147483707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</p:sldIdLst>
  <p:sldSz cy="5143500" cx="9144000"/>
  <p:notesSz cx="6858000" cy="9144000"/>
  <p:embeddedFontLst>
    <p:embeddedFont>
      <p:font typeface="Libre Franklin"/>
      <p:regular r:id="rId30"/>
      <p:bold r:id="rId31"/>
      <p:italic r:id="rId32"/>
      <p:boldItalic r:id="rId33"/>
    </p:embeddedFont>
    <p:embeddedFont>
      <p:font typeface="Libre Franklin Medium"/>
      <p:regular r:id="rId34"/>
      <p:bold r:id="rId35"/>
      <p:italic r:id="rId36"/>
      <p:boldItalic r:id="rId37"/>
    </p:embeddedFont>
    <p:embeddedFont>
      <p:font typeface="Source Sans Pr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219441D-CC76-4F92-8D98-C2EDB2643116}">
  <a:tblStyle styleId="{6219441D-CC76-4F92-8D98-C2EDB264311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40000"/>
            </a:schemeClr>
          </a:solidFill>
        </a:fill>
      </a:tcStyle>
    </a:band1H>
    <a:band2H>
      <a:tcTxStyle/>
    </a:band2H>
    <a:band1V>
      <a:tcTxStyle/>
      <a:tcStyle>
        <a:tcBdr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</a:band2V>
    <a:lastCol>
      <a:tcTxStyle b="on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lastCol>
    <a:firstCol>
      <a:tcTxStyle b="on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firstCol>
    <a:lastRow>
      <a:tcTxStyle b="on" i="off"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italic.fntdata"/><Relationship Id="rId20" Type="http://schemas.openxmlformats.org/officeDocument/2006/relationships/slide" Target="slides/slide10.xml"/><Relationship Id="rId41" Type="http://schemas.openxmlformats.org/officeDocument/2006/relationships/font" Target="fonts/SourceSansPro-boldItalic.fntdata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LibreFranklin-bold.fntdata"/><Relationship Id="rId30" Type="http://schemas.openxmlformats.org/officeDocument/2006/relationships/font" Target="fonts/LibreFranklin-regular.fntdata"/><Relationship Id="rId11" Type="http://schemas.openxmlformats.org/officeDocument/2006/relationships/slide" Target="slides/slide1.xml"/><Relationship Id="rId33" Type="http://schemas.openxmlformats.org/officeDocument/2006/relationships/font" Target="fonts/LibreFranklin-boldItalic.fntdata"/><Relationship Id="rId10" Type="http://schemas.openxmlformats.org/officeDocument/2006/relationships/notesMaster" Target="notesMasters/notesMaster1.xml"/><Relationship Id="rId32" Type="http://schemas.openxmlformats.org/officeDocument/2006/relationships/font" Target="fonts/LibreFranklin-italic.fntdata"/><Relationship Id="rId13" Type="http://schemas.openxmlformats.org/officeDocument/2006/relationships/slide" Target="slides/slide3.xml"/><Relationship Id="rId35" Type="http://schemas.openxmlformats.org/officeDocument/2006/relationships/font" Target="fonts/LibreFranklinMedium-bold.fntdata"/><Relationship Id="rId12" Type="http://schemas.openxmlformats.org/officeDocument/2006/relationships/slide" Target="slides/slide2.xml"/><Relationship Id="rId34" Type="http://schemas.openxmlformats.org/officeDocument/2006/relationships/font" Target="fonts/LibreFranklinMedium-regular.fntdata"/><Relationship Id="rId15" Type="http://schemas.openxmlformats.org/officeDocument/2006/relationships/slide" Target="slides/slide5.xml"/><Relationship Id="rId37" Type="http://schemas.openxmlformats.org/officeDocument/2006/relationships/font" Target="fonts/LibreFranklinMedium-boldItalic.fntdata"/><Relationship Id="rId14" Type="http://schemas.openxmlformats.org/officeDocument/2006/relationships/slide" Target="slides/slide4.xml"/><Relationship Id="rId36" Type="http://schemas.openxmlformats.org/officeDocument/2006/relationships/font" Target="fonts/LibreFranklinMedium-italic.fntdata"/><Relationship Id="rId17" Type="http://schemas.openxmlformats.org/officeDocument/2006/relationships/slide" Target="slides/slide7.xml"/><Relationship Id="rId39" Type="http://schemas.openxmlformats.org/officeDocument/2006/relationships/font" Target="fonts/SourceSansPro-bold.fntdata"/><Relationship Id="rId16" Type="http://schemas.openxmlformats.org/officeDocument/2006/relationships/slide" Target="slides/slide6.xml"/><Relationship Id="rId38" Type="http://schemas.openxmlformats.org/officeDocument/2006/relationships/font" Target="fonts/SourceSansPro-regular.fntdata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67039b8b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567039b8b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6aaea6dbb_1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9" name="Google Shape;419;g56aaea6dbb_1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6aaea6dbb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56aaea6dbb_1_18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8c34d28e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8c34d28e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6aaea6e5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6aaea6e5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82dfb1f9f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582dfb1f9f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82dfb1f9f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582dfb1f9f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82dfb1f9f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582dfb1f9f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82dfb1f9f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582dfb1f9f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6aaea6e5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6aaea6e5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67039b8b6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567039b8b6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67039b8b6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567039b8b6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8b9502b4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8b9502b4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6aaea6dbb_1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3" name="Google Shape;343;g56aaea6dbb_1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8b9502b4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8b9502b4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67039b8b6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567039b8b6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6aaea6dbb_1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g56aaea6dbb_1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6aaea6dbb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56aaea6dbb_1_9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82dfb1f9f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582dfb1f9f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4229100" y="228601"/>
            <a:ext cx="41148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mpact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4229100" y="2171700"/>
            <a:ext cx="411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5C09F"/>
              </a:buClr>
              <a:buSzPts val="1800"/>
              <a:buNone/>
              <a:defRPr sz="1800">
                <a:solidFill>
                  <a:srgbClr val="F5C09F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5943600" y="628650"/>
            <a:ext cx="274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mpact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" id="61" name="Google Shape;61;p15"/>
          <p:cNvSpPr/>
          <p:nvPr>
            <p:ph idx="2" type="pic"/>
          </p:nvPr>
        </p:nvSpPr>
        <p:spPr>
          <a:xfrm>
            <a:off x="0" y="0"/>
            <a:ext cx="5429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274325"/>
          <a:lstStyle>
            <a:lvl1pPr lvl="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5943601" y="2343150"/>
            <a:ext cx="27432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3" name="Google Shape;63;p15"/>
          <p:cNvSpPr/>
          <p:nvPr/>
        </p:nvSpPr>
        <p:spPr>
          <a:xfrm>
            <a:off x="5429250" y="0"/>
            <a:ext cx="171600" cy="51435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800100" y="1257300"/>
            <a:ext cx="75438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800100" y="1257301"/>
            <a:ext cx="36345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709160" y="1257301"/>
            <a:ext cx="36345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795338" y="1257301"/>
            <a:ext cx="7543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795338" y="268605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800100" y="1260872"/>
            <a:ext cx="3634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E78544"/>
              </a:buClr>
              <a:buSzPts val="1800"/>
              <a:buNone/>
              <a:defRPr b="0" sz="1800">
                <a:solidFill>
                  <a:srgbClr val="E78544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800100" y="1878806"/>
            <a:ext cx="3634500" cy="26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3" type="body"/>
          </p:nvPr>
        </p:nvSpPr>
        <p:spPr>
          <a:xfrm>
            <a:off x="4709160" y="1260872"/>
            <a:ext cx="3634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E78544"/>
              </a:buClr>
              <a:buSzPts val="1800"/>
              <a:buNone/>
              <a:defRPr b="0" sz="1800">
                <a:solidFill>
                  <a:srgbClr val="E78544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4" type="body"/>
          </p:nvPr>
        </p:nvSpPr>
        <p:spPr>
          <a:xfrm>
            <a:off x="4709160" y="1878806"/>
            <a:ext cx="3634500" cy="26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/>
          <p:nvPr/>
        </p:nvSpPr>
        <p:spPr>
          <a:xfrm>
            <a:off x="0" y="0"/>
            <a:ext cx="5600700" cy="51435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3" name="Google Shape;103;p22"/>
          <p:cNvSpPr txBox="1"/>
          <p:nvPr>
            <p:ph type="title"/>
          </p:nvPr>
        </p:nvSpPr>
        <p:spPr>
          <a:xfrm>
            <a:off x="5943600" y="628650"/>
            <a:ext cx="274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mpact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457200" y="628650"/>
            <a:ext cx="46293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429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2385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048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238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5" name="Google Shape;105;p22"/>
          <p:cNvSpPr txBox="1"/>
          <p:nvPr>
            <p:ph idx="2" type="body"/>
          </p:nvPr>
        </p:nvSpPr>
        <p:spPr>
          <a:xfrm>
            <a:off x="5943602" y="2343150"/>
            <a:ext cx="27432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" type="body"/>
          </p:nvPr>
        </p:nvSpPr>
        <p:spPr>
          <a:xfrm rot="5400000">
            <a:off x="2943300" y="-885900"/>
            <a:ext cx="32574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title"/>
          </p:nvPr>
        </p:nvSpPr>
        <p:spPr>
          <a:xfrm rot="5400000">
            <a:off x="5537550" y="1708594"/>
            <a:ext cx="42411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1" type="body"/>
          </p:nvPr>
        </p:nvSpPr>
        <p:spPr>
          <a:xfrm rot="5400000">
            <a:off x="1680000" y="-605906"/>
            <a:ext cx="4241100" cy="60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ctrTitle"/>
          </p:nvPr>
        </p:nvSpPr>
        <p:spPr>
          <a:xfrm>
            <a:off x="4229100" y="228601"/>
            <a:ext cx="41148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mpact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1" type="subTitle"/>
          </p:nvPr>
        </p:nvSpPr>
        <p:spPr>
          <a:xfrm>
            <a:off x="4229100" y="2171700"/>
            <a:ext cx="411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5C09F"/>
              </a:buClr>
              <a:buSzPts val="1800"/>
              <a:buNone/>
              <a:defRPr sz="1800">
                <a:solidFill>
                  <a:srgbClr val="F5C09F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title"/>
          </p:nvPr>
        </p:nvSpPr>
        <p:spPr>
          <a:xfrm>
            <a:off x="5943600" y="628650"/>
            <a:ext cx="274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mpact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" id="129" name="Google Shape;129;p27"/>
          <p:cNvSpPr/>
          <p:nvPr>
            <p:ph idx="2" type="pic"/>
          </p:nvPr>
        </p:nvSpPr>
        <p:spPr>
          <a:xfrm>
            <a:off x="0" y="0"/>
            <a:ext cx="5429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274325"/>
          <a:lstStyle>
            <a:lvl1pPr lvl="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0" name="Google Shape;130;p27"/>
          <p:cNvSpPr txBox="1"/>
          <p:nvPr>
            <p:ph idx="1" type="body"/>
          </p:nvPr>
        </p:nvSpPr>
        <p:spPr>
          <a:xfrm>
            <a:off x="5943601" y="2343150"/>
            <a:ext cx="27432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1" name="Google Shape;131;p27"/>
          <p:cNvSpPr/>
          <p:nvPr/>
        </p:nvSpPr>
        <p:spPr>
          <a:xfrm>
            <a:off x="5429250" y="0"/>
            <a:ext cx="171600" cy="51435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8"/>
          <p:cNvSpPr txBox="1"/>
          <p:nvPr>
            <p:ph idx="1" type="body"/>
          </p:nvPr>
        </p:nvSpPr>
        <p:spPr>
          <a:xfrm>
            <a:off x="800100" y="1257300"/>
            <a:ext cx="75438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" name="Google Shape;135;p28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8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8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9"/>
          <p:cNvSpPr txBox="1"/>
          <p:nvPr>
            <p:ph idx="1" type="body"/>
          </p:nvPr>
        </p:nvSpPr>
        <p:spPr>
          <a:xfrm>
            <a:off x="800100" y="1257301"/>
            <a:ext cx="36345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29"/>
          <p:cNvSpPr txBox="1"/>
          <p:nvPr>
            <p:ph idx="2" type="body"/>
          </p:nvPr>
        </p:nvSpPr>
        <p:spPr>
          <a:xfrm>
            <a:off x="4709160" y="1257301"/>
            <a:ext cx="36345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29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9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9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795338" y="1257301"/>
            <a:ext cx="7543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30"/>
          <p:cNvSpPr txBox="1"/>
          <p:nvPr>
            <p:ph idx="1" type="body"/>
          </p:nvPr>
        </p:nvSpPr>
        <p:spPr>
          <a:xfrm>
            <a:off x="795338" y="268605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30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30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30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800100" y="1260872"/>
            <a:ext cx="3634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E78544"/>
              </a:buClr>
              <a:buSzPts val="1800"/>
              <a:buNone/>
              <a:defRPr b="0" sz="1800">
                <a:solidFill>
                  <a:srgbClr val="E78544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4" name="Google Shape;154;p31"/>
          <p:cNvSpPr txBox="1"/>
          <p:nvPr>
            <p:ph idx="2" type="body"/>
          </p:nvPr>
        </p:nvSpPr>
        <p:spPr>
          <a:xfrm>
            <a:off x="800100" y="1878806"/>
            <a:ext cx="3634500" cy="26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5" name="Google Shape;155;p31"/>
          <p:cNvSpPr txBox="1"/>
          <p:nvPr>
            <p:ph idx="3" type="body"/>
          </p:nvPr>
        </p:nvSpPr>
        <p:spPr>
          <a:xfrm>
            <a:off x="4709160" y="1260872"/>
            <a:ext cx="3634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E78544"/>
              </a:buClr>
              <a:buSzPts val="1800"/>
              <a:buNone/>
              <a:defRPr b="0" sz="1800">
                <a:solidFill>
                  <a:srgbClr val="E78544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6" name="Google Shape;156;p31"/>
          <p:cNvSpPr txBox="1"/>
          <p:nvPr>
            <p:ph idx="4" type="body"/>
          </p:nvPr>
        </p:nvSpPr>
        <p:spPr>
          <a:xfrm>
            <a:off x="4709160" y="1878806"/>
            <a:ext cx="3634500" cy="26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7" name="Google Shape;157;p31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1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31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32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2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32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33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33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/>
          <p:nvPr/>
        </p:nvSpPr>
        <p:spPr>
          <a:xfrm>
            <a:off x="0" y="0"/>
            <a:ext cx="5600700" cy="51435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34"/>
          <p:cNvSpPr txBox="1"/>
          <p:nvPr>
            <p:ph type="title"/>
          </p:nvPr>
        </p:nvSpPr>
        <p:spPr>
          <a:xfrm>
            <a:off x="5943600" y="628650"/>
            <a:ext cx="274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mpact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4"/>
          <p:cNvSpPr txBox="1"/>
          <p:nvPr>
            <p:ph idx="1" type="body"/>
          </p:nvPr>
        </p:nvSpPr>
        <p:spPr>
          <a:xfrm>
            <a:off x="457200" y="628650"/>
            <a:ext cx="46293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429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2385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048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238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3" name="Google Shape;173;p34"/>
          <p:cNvSpPr txBox="1"/>
          <p:nvPr>
            <p:ph idx="2" type="body"/>
          </p:nvPr>
        </p:nvSpPr>
        <p:spPr>
          <a:xfrm>
            <a:off x="5943602" y="2343150"/>
            <a:ext cx="27432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35"/>
          <p:cNvSpPr txBox="1"/>
          <p:nvPr>
            <p:ph idx="1" type="body"/>
          </p:nvPr>
        </p:nvSpPr>
        <p:spPr>
          <a:xfrm rot="5400000">
            <a:off x="2943300" y="-885900"/>
            <a:ext cx="32574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7" name="Google Shape;177;p35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35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5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 rot="5400000">
            <a:off x="5537550" y="1708594"/>
            <a:ext cx="42411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36"/>
          <p:cNvSpPr txBox="1"/>
          <p:nvPr>
            <p:ph idx="1" type="body"/>
          </p:nvPr>
        </p:nvSpPr>
        <p:spPr>
          <a:xfrm rot="5400000">
            <a:off x="1680000" y="-605906"/>
            <a:ext cx="4241100" cy="60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3" name="Google Shape;183;p36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36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36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/>
          <p:nvPr>
            <p:ph type="ctrTitle"/>
          </p:nvPr>
        </p:nvSpPr>
        <p:spPr>
          <a:xfrm>
            <a:off x="4229100" y="228601"/>
            <a:ext cx="41148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mpact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4229100" y="2171700"/>
            <a:ext cx="411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5C09F"/>
              </a:buClr>
              <a:buSzPts val="1800"/>
              <a:buNone/>
              <a:defRPr sz="1800">
                <a:solidFill>
                  <a:srgbClr val="F5C09F"/>
                </a:solidFill>
              </a:defRPr>
            </a:lvl1pPr>
            <a:lvl2pPr lvl="1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/>
          <p:nvPr>
            <p:ph type="title"/>
          </p:nvPr>
        </p:nvSpPr>
        <p:spPr>
          <a:xfrm>
            <a:off x="5943600" y="628650"/>
            <a:ext cx="274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mpact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" id="197" name="Google Shape;197;p39"/>
          <p:cNvSpPr/>
          <p:nvPr>
            <p:ph idx="2" type="pic"/>
          </p:nvPr>
        </p:nvSpPr>
        <p:spPr>
          <a:xfrm>
            <a:off x="0" y="0"/>
            <a:ext cx="5429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274325"/>
          <a:lstStyle>
            <a:lvl1pPr lvl="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198" name="Google Shape;198;p39"/>
          <p:cNvSpPr txBox="1"/>
          <p:nvPr>
            <p:ph idx="1" type="body"/>
          </p:nvPr>
        </p:nvSpPr>
        <p:spPr>
          <a:xfrm>
            <a:off x="5943601" y="2343150"/>
            <a:ext cx="27432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9" name="Google Shape;199;p39"/>
          <p:cNvSpPr/>
          <p:nvPr/>
        </p:nvSpPr>
        <p:spPr>
          <a:xfrm>
            <a:off x="5429250" y="0"/>
            <a:ext cx="171600" cy="51435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40"/>
          <p:cNvSpPr txBox="1"/>
          <p:nvPr>
            <p:ph idx="1" type="body"/>
          </p:nvPr>
        </p:nvSpPr>
        <p:spPr>
          <a:xfrm>
            <a:off x="800100" y="1257300"/>
            <a:ext cx="75438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3" name="Google Shape;203;p40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40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40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1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41"/>
          <p:cNvSpPr txBox="1"/>
          <p:nvPr>
            <p:ph idx="1" type="body"/>
          </p:nvPr>
        </p:nvSpPr>
        <p:spPr>
          <a:xfrm>
            <a:off x="800100" y="1257301"/>
            <a:ext cx="36345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9" name="Google Shape;209;p41"/>
          <p:cNvSpPr txBox="1"/>
          <p:nvPr>
            <p:ph idx="2" type="body"/>
          </p:nvPr>
        </p:nvSpPr>
        <p:spPr>
          <a:xfrm>
            <a:off x="4709160" y="1257301"/>
            <a:ext cx="36345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" name="Google Shape;210;p41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41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41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/>
          <p:nvPr>
            <p:ph type="title"/>
          </p:nvPr>
        </p:nvSpPr>
        <p:spPr>
          <a:xfrm>
            <a:off x="795338" y="1257301"/>
            <a:ext cx="7543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42"/>
          <p:cNvSpPr txBox="1"/>
          <p:nvPr>
            <p:ph idx="1" type="body"/>
          </p:nvPr>
        </p:nvSpPr>
        <p:spPr>
          <a:xfrm>
            <a:off x="795338" y="268605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42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42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42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43"/>
          <p:cNvSpPr txBox="1"/>
          <p:nvPr>
            <p:ph idx="1" type="body"/>
          </p:nvPr>
        </p:nvSpPr>
        <p:spPr>
          <a:xfrm>
            <a:off x="800100" y="1260872"/>
            <a:ext cx="3634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E78544"/>
              </a:buClr>
              <a:buSzPts val="1800"/>
              <a:buNone/>
              <a:defRPr b="0" sz="1800">
                <a:solidFill>
                  <a:srgbClr val="E7854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2" name="Google Shape;222;p43"/>
          <p:cNvSpPr txBox="1"/>
          <p:nvPr>
            <p:ph idx="2" type="body"/>
          </p:nvPr>
        </p:nvSpPr>
        <p:spPr>
          <a:xfrm>
            <a:off x="800100" y="1878806"/>
            <a:ext cx="3634500" cy="26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3" name="Google Shape;223;p43"/>
          <p:cNvSpPr txBox="1"/>
          <p:nvPr>
            <p:ph idx="3" type="body"/>
          </p:nvPr>
        </p:nvSpPr>
        <p:spPr>
          <a:xfrm>
            <a:off x="4709160" y="1260872"/>
            <a:ext cx="3634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E78544"/>
              </a:buClr>
              <a:buSzPts val="1800"/>
              <a:buNone/>
              <a:defRPr b="0" sz="1800">
                <a:solidFill>
                  <a:srgbClr val="E7854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4" name="Google Shape;224;p43"/>
          <p:cNvSpPr txBox="1"/>
          <p:nvPr>
            <p:ph idx="4" type="body"/>
          </p:nvPr>
        </p:nvSpPr>
        <p:spPr>
          <a:xfrm>
            <a:off x="4709160" y="1878806"/>
            <a:ext cx="3634500" cy="26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5" name="Google Shape;225;p43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" name="Google Shape;226;p43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43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0" name="Google Shape;230;p44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1" name="Google Shape;231;p44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" name="Google Shape;232;p44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" name="Google Shape;235;p45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45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/>
          <p:nvPr/>
        </p:nvSpPr>
        <p:spPr>
          <a:xfrm>
            <a:off x="0" y="0"/>
            <a:ext cx="5600700" cy="51435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39" name="Google Shape;239;p46"/>
          <p:cNvSpPr txBox="1"/>
          <p:nvPr>
            <p:ph type="title"/>
          </p:nvPr>
        </p:nvSpPr>
        <p:spPr>
          <a:xfrm>
            <a:off x="5943600" y="628650"/>
            <a:ext cx="274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mpact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46"/>
          <p:cNvSpPr txBox="1"/>
          <p:nvPr>
            <p:ph idx="1" type="body"/>
          </p:nvPr>
        </p:nvSpPr>
        <p:spPr>
          <a:xfrm>
            <a:off x="457200" y="628650"/>
            <a:ext cx="46293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238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41" name="Google Shape;241;p46"/>
          <p:cNvSpPr txBox="1"/>
          <p:nvPr>
            <p:ph idx="2" type="body"/>
          </p:nvPr>
        </p:nvSpPr>
        <p:spPr>
          <a:xfrm>
            <a:off x="5943602" y="2343150"/>
            <a:ext cx="27432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47"/>
          <p:cNvSpPr txBox="1"/>
          <p:nvPr>
            <p:ph idx="1" type="body"/>
          </p:nvPr>
        </p:nvSpPr>
        <p:spPr>
          <a:xfrm rot="5400000">
            <a:off x="2943300" y="-885900"/>
            <a:ext cx="32574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5" name="Google Shape;245;p47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47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47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8"/>
          <p:cNvSpPr txBox="1"/>
          <p:nvPr>
            <p:ph type="title"/>
          </p:nvPr>
        </p:nvSpPr>
        <p:spPr>
          <a:xfrm rot="5400000">
            <a:off x="5537550" y="1708594"/>
            <a:ext cx="42411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48"/>
          <p:cNvSpPr txBox="1"/>
          <p:nvPr>
            <p:ph idx="1" type="body"/>
          </p:nvPr>
        </p:nvSpPr>
        <p:spPr>
          <a:xfrm rot="5400000">
            <a:off x="1680000" y="-605906"/>
            <a:ext cx="4241100" cy="60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1" name="Google Shape;251;p48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2" name="Google Shape;252;p48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3" name="Google Shape;253;p48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0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" name="Google Shape;262;p50"/>
          <p:cNvSpPr txBox="1"/>
          <p:nvPr>
            <p:ph idx="1" type="body"/>
          </p:nvPr>
        </p:nvSpPr>
        <p:spPr>
          <a:xfrm>
            <a:off x="800100" y="1257300"/>
            <a:ext cx="75438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3" name="Google Shape;263;p50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" name="Google Shape;264;p50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50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1"/>
          <p:cNvSpPr txBox="1"/>
          <p:nvPr>
            <p:ph type="ctrTitle"/>
          </p:nvPr>
        </p:nvSpPr>
        <p:spPr>
          <a:xfrm>
            <a:off x="4229100" y="228601"/>
            <a:ext cx="41148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mpact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51"/>
          <p:cNvSpPr txBox="1"/>
          <p:nvPr>
            <p:ph idx="1" type="subTitle"/>
          </p:nvPr>
        </p:nvSpPr>
        <p:spPr>
          <a:xfrm>
            <a:off x="4229100" y="2171700"/>
            <a:ext cx="411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5C09F"/>
              </a:buClr>
              <a:buSzPts val="1800"/>
              <a:buNone/>
              <a:defRPr sz="1800">
                <a:solidFill>
                  <a:srgbClr val="F5C09F"/>
                </a:solidFill>
              </a:defRPr>
            </a:lvl1pPr>
            <a:lvl2pPr lvl="1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>
            <p:ph type="title"/>
          </p:nvPr>
        </p:nvSpPr>
        <p:spPr>
          <a:xfrm>
            <a:off x="5943600" y="628650"/>
            <a:ext cx="274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mpact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descr="An empty placeholder to add an image. Click on the placeholder and select the image that you wish to add" id="271" name="Google Shape;271;p52"/>
          <p:cNvSpPr/>
          <p:nvPr>
            <p:ph idx="2" type="pic"/>
          </p:nvPr>
        </p:nvSpPr>
        <p:spPr>
          <a:xfrm>
            <a:off x="0" y="0"/>
            <a:ext cx="5429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34275" lIns="68575" spcFirstLastPara="1" rIns="68575" wrap="square" tIns="274325"/>
          <a:lstStyle>
            <a:lvl1pPr lvl="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72" name="Google Shape;272;p52"/>
          <p:cNvSpPr txBox="1"/>
          <p:nvPr>
            <p:ph idx="1" type="body"/>
          </p:nvPr>
        </p:nvSpPr>
        <p:spPr>
          <a:xfrm>
            <a:off x="5943601" y="2343150"/>
            <a:ext cx="27432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73" name="Google Shape;273;p52"/>
          <p:cNvSpPr/>
          <p:nvPr/>
        </p:nvSpPr>
        <p:spPr>
          <a:xfrm>
            <a:off x="5429250" y="0"/>
            <a:ext cx="171600" cy="51435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3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53"/>
          <p:cNvSpPr txBox="1"/>
          <p:nvPr>
            <p:ph idx="1" type="body"/>
          </p:nvPr>
        </p:nvSpPr>
        <p:spPr>
          <a:xfrm>
            <a:off x="800100" y="1257301"/>
            <a:ext cx="36345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7" name="Google Shape;277;p53"/>
          <p:cNvSpPr txBox="1"/>
          <p:nvPr>
            <p:ph idx="2" type="body"/>
          </p:nvPr>
        </p:nvSpPr>
        <p:spPr>
          <a:xfrm>
            <a:off x="4709160" y="1257301"/>
            <a:ext cx="36345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8" name="Google Shape;278;p53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9" name="Google Shape;279;p53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0" name="Google Shape;280;p53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4"/>
          <p:cNvSpPr txBox="1"/>
          <p:nvPr>
            <p:ph type="title"/>
          </p:nvPr>
        </p:nvSpPr>
        <p:spPr>
          <a:xfrm>
            <a:off x="795338" y="1257301"/>
            <a:ext cx="7543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mpact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54"/>
          <p:cNvSpPr txBox="1"/>
          <p:nvPr>
            <p:ph idx="1" type="body"/>
          </p:nvPr>
        </p:nvSpPr>
        <p:spPr>
          <a:xfrm>
            <a:off x="795338" y="268605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54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5" name="Google Shape;285;p54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54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5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55"/>
          <p:cNvSpPr txBox="1"/>
          <p:nvPr>
            <p:ph idx="1" type="body"/>
          </p:nvPr>
        </p:nvSpPr>
        <p:spPr>
          <a:xfrm>
            <a:off x="800100" y="1260872"/>
            <a:ext cx="3634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E78544"/>
              </a:buClr>
              <a:buSzPts val="1800"/>
              <a:buNone/>
              <a:defRPr b="0" sz="1800">
                <a:solidFill>
                  <a:srgbClr val="E7854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0" name="Google Shape;290;p55"/>
          <p:cNvSpPr txBox="1"/>
          <p:nvPr>
            <p:ph idx="2" type="body"/>
          </p:nvPr>
        </p:nvSpPr>
        <p:spPr>
          <a:xfrm>
            <a:off x="800100" y="1878806"/>
            <a:ext cx="3634500" cy="26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5"/>
          <p:cNvSpPr txBox="1"/>
          <p:nvPr>
            <p:ph idx="3" type="body"/>
          </p:nvPr>
        </p:nvSpPr>
        <p:spPr>
          <a:xfrm>
            <a:off x="4709160" y="1260872"/>
            <a:ext cx="3634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E78544"/>
              </a:buClr>
              <a:buSzPts val="1800"/>
              <a:buNone/>
              <a:defRPr b="0" sz="1800">
                <a:solidFill>
                  <a:srgbClr val="E7854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92" name="Google Shape;292;p55"/>
          <p:cNvSpPr txBox="1"/>
          <p:nvPr>
            <p:ph idx="4" type="body"/>
          </p:nvPr>
        </p:nvSpPr>
        <p:spPr>
          <a:xfrm>
            <a:off x="4709160" y="1878806"/>
            <a:ext cx="3634500" cy="26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3" name="Google Shape;293;p55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55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55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6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8" name="Google Shape;298;p56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9" name="Google Shape;299;p56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0" name="Google Shape;300;p56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7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3" name="Google Shape;303;p57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4" name="Google Shape;304;p57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8"/>
          <p:cNvSpPr/>
          <p:nvPr/>
        </p:nvSpPr>
        <p:spPr>
          <a:xfrm>
            <a:off x="0" y="0"/>
            <a:ext cx="5600700" cy="51435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7" name="Google Shape;307;p58"/>
          <p:cNvSpPr txBox="1"/>
          <p:nvPr>
            <p:ph type="title"/>
          </p:nvPr>
        </p:nvSpPr>
        <p:spPr>
          <a:xfrm>
            <a:off x="5943600" y="628650"/>
            <a:ext cx="2743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mpact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58"/>
          <p:cNvSpPr txBox="1"/>
          <p:nvPr>
            <p:ph idx="1" type="body"/>
          </p:nvPr>
        </p:nvSpPr>
        <p:spPr>
          <a:xfrm>
            <a:off x="457200" y="628650"/>
            <a:ext cx="46293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429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5pPr>
            <a:lvl6pPr indent="-3238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09" name="Google Shape;309;p58"/>
          <p:cNvSpPr txBox="1"/>
          <p:nvPr>
            <p:ph idx="2" type="body"/>
          </p:nvPr>
        </p:nvSpPr>
        <p:spPr>
          <a:xfrm>
            <a:off x="5943602" y="2343150"/>
            <a:ext cx="27432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9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59"/>
          <p:cNvSpPr txBox="1"/>
          <p:nvPr>
            <p:ph idx="1" type="body"/>
          </p:nvPr>
        </p:nvSpPr>
        <p:spPr>
          <a:xfrm rot="5400000">
            <a:off x="2943300" y="-885900"/>
            <a:ext cx="32574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3" name="Google Shape;313;p59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4" name="Google Shape;314;p59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59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0"/>
          <p:cNvSpPr txBox="1"/>
          <p:nvPr>
            <p:ph type="title"/>
          </p:nvPr>
        </p:nvSpPr>
        <p:spPr>
          <a:xfrm rot="5400000">
            <a:off x="5537550" y="1708594"/>
            <a:ext cx="42411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60"/>
          <p:cNvSpPr txBox="1"/>
          <p:nvPr>
            <p:ph idx="1" type="body"/>
          </p:nvPr>
        </p:nvSpPr>
        <p:spPr>
          <a:xfrm rot="5400000">
            <a:off x="1680000" y="-605906"/>
            <a:ext cx="4241100" cy="60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9" name="Google Shape;319;p60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60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60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44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55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mpact"/>
              <a:buNone/>
              <a:defRPr b="0" i="0" sz="27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00100" y="1257300"/>
            <a:ext cx="75438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429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mpact"/>
              <a:buNone/>
              <a:defRPr b="0" i="0" sz="27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0" name="Google Shape;120;p25"/>
          <p:cNvSpPr txBox="1"/>
          <p:nvPr>
            <p:ph idx="1" type="body"/>
          </p:nvPr>
        </p:nvSpPr>
        <p:spPr>
          <a:xfrm>
            <a:off x="800100" y="1257300"/>
            <a:ext cx="75438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429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mpact"/>
              <a:buNone/>
              <a:defRPr b="0" i="0" sz="27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37"/>
          <p:cNvSpPr txBox="1"/>
          <p:nvPr>
            <p:ph idx="1" type="body"/>
          </p:nvPr>
        </p:nvSpPr>
        <p:spPr>
          <a:xfrm>
            <a:off x="800100" y="1257300"/>
            <a:ext cx="75438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429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189" name="Google Shape;189;p37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190" name="Google Shape;190;p37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191" name="Google Shape;191;p37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mpact"/>
              <a:buNone/>
              <a:defRPr b="0" i="0" sz="27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49"/>
          <p:cNvSpPr txBox="1"/>
          <p:nvPr>
            <p:ph idx="1" type="body"/>
          </p:nvPr>
        </p:nvSpPr>
        <p:spPr>
          <a:xfrm>
            <a:off x="800100" y="1257300"/>
            <a:ext cx="75438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429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57" name="Google Shape;257;p49"/>
          <p:cNvSpPr txBox="1"/>
          <p:nvPr>
            <p:ph idx="11" type="ftr"/>
          </p:nvPr>
        </p:nvSpPr>
        <p:spPr>
          <a:xfrm>
            <a:off x="803188" y="4794422"/>
            <a:ext cx="53118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58" name="Google Shape;258;p49"/>
          <p:cNvSpPr txBox="1"/>
          <p:nvPr>
            <p:ph idx="10" type="dt"/>
          </p:nvPr>
        </p:nvSpPr>
        <p:spPr>
          <a:xfrm>
            <a:off x="6400800" y="4794422"/>
            <a:ext cx="971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59" name="Google Shape;259;p49"/>
          <p:cNvSpPr txBox="1"/>
          <p:nvPr>
            <p:ph idx="12" type="sldNum"/>
          </p:nvPr>
        </p:nvSpPr>
        <p:spPr>
          <a:xfrm>
            <a:off x="7543800" y="4794422"/>
            <a:ext cx="8001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1"/>
          <p:cNvSpPr txBox="1"/>
          <p:nvPr>
            <p:ph type="ctrTitle"/>
          </p:nvPr>
        </p:nvSpPr>
        <p:spPr>
          <a:xfrm>
            <a:off x="4229100" y="228601"/>
            <a:ext cx="4800600" cy="18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mpact"/>
              <a:buNone/>
            </a:pPr>
            <a:r>
              <a:rPr lang="en"/>
              <a:t>Predicting Playoff Appearances in NBA</a:t>
            </a:r>
            <a:endParaRPr/>
          </a:p>
        </p:txBody>
      </p:sp>
      <p:sp>
        <p:nvSpPr>
          <p:cNvPr id="327" name="Google Shape;327;p61"/>
          <p:cNvSpPr txBox="1"/>
          <p:nvPr>
            <p:ph idx="1" type="subTitle"/>
          </p:nvPr>
        </p:nvSpPr>
        <p:spPr>
          <a:xfrm>
            <a:off x="4229100" y="2171700"/>
            <a:ext cx="411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C09F"/>
              </a:buClr>
              <a:buSzPts val="1800"/>
              <a:buNone/>
            </a:pPr>
            <a:r>
              <a:rPr lang="en"/>
              <a:t>Paul Woodley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5C09F"/>
              </a:buClr>
              <a:buSzPts val="1800"/>
              <a:buNone/>
            </a:pPr>
            <a:r>
              <a:rPr lang="en"/>
              <a:t>Priyanka Prajapati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"/>
          <p:cNvSpPr/>
          <p:nvPr/>
        </p:nvSpPr>
        <p:spPr>
          <a:xfrm>
            <a:off x="342900" y="203225"/>
            <a:ext cx="7086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Manual  verification of accuracy using code for Random Forest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2" name="Google Shape;422;p70"/>
          <p:cNvSpPr txBox="1"/>
          <p:nvPr>
            <p:ph idx="1" type="body"/>
          </p:nvPr>
        </p:nvSpPr>
        <p:spPr>
          <a:xfrm>
            <a:off x="-445300" y="1263987"/>
            <a:ext cx="75438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635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-63500" lvl="0" marL="177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https://lh3.googleusercontent.com/tJNCzC14IxPZfB6-rKHE2v9BNmnrxgIAUeiycfjV1YEspAFuTObugr0RtM8TVY4EdhkH0K-R79u67v9y8mp0gM_IXJbaHiw2dQppmeia6ksfmIu2K1swa5NIzzrpNqZZLEUJzddI" id="423" name="Google Shape;42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2209" y="611984"/>
            <a:ext cx="5252242" cy="32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051370"/>
            <a:ext cx="2874841" cy="2367516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0"/>
          <p:cNvSpPr/>
          <p:nvPr/>
        </p:nvSpPr>
        <p:spPr>
          <a:xfrm>
            <a:off x="2901182" y="2203052"/>
            <a:ext cx="914700" cy="36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5C09F"/>
          </a:solidFill>
          <a:ln cap="flat" cmpd="sng" w="25400">
            <a:solidFill>
              <a:srgbClr val="6604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6779" y="4304817"/>
            <a:ext cx="544830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70"/>
          <p:cNvSpPr/>
          <p:nvPr/>
        </p:nvSpPr>
        <p:spPr>
          <a:xfrm>
            <a:off x="6145618" y="3894423"/>
            <a:ext cx="290623" cy="410394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5C09F"/>
          </a:solidFill>
          <a:ln cap="flat" cmpd="sng" w="25400">
            <a:solidFill>
              <a:srgbClr val="6604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1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Model Performance -Python</a:t>
            </a:r>
            <a:endParaRPr/>
          </a:p>
        </p:txBody>
      </p:sp>
      <p:graphicFrame>
        <p:nvGraphicFramePr>
          <p:cNvPr id="433" name="Google Shape;433;p71"/>
          <p:cNvGraphicFramePr/>
          <p:nvPr/>
        </p:nvGraphicFramePr>
        <p:xfrm>
          <a:off x="1524000" y="2032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{6219441D-CC76-4F92-8D98-C2EDB2643116}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Model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Precision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Recall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f-score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06666"/>
                    </a:solidFill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Logistics Regression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0.938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0.900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0.911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Random Forest</a:t>
                      </a:r>
                      <a:endParaRPr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0.738</a:t>
                      </a:r>
                      <a:endParaRPr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0.747</a:t>
                      </a:r>
                      <a:endParaRPr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0.721</a:t>
                      </a:r>
                      <a:endParaRPr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chemeClr val="accent1"/>
                    </a:solidFill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SVM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0.792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0.773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0.721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Decision Tree</a:t>
                      </a:r>
                      <a:endParaRPr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0.744</a:t>
                      </a:r>
                      <a:endParaRPr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0.748</a:t>
                      </a:r>
                      <a:endParaRPr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0.745</a:t>
                      </a:r>
                      <a:endParaRPr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2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Implementation - Orange</a:t>
            </a:r>
            <a:endParaRPr/>
          </a:p>
        </p:txBody>
      </p:sp>
      <p:graphicFrame>
        <p:nvGraphicFramePr>
          <p:cNvPr id="439" name="Google Shape;439;p72"/>
          <p:cNvGraphicFramePr/>
          <p:nvPr/>
        </p:nvGraphicFramePr>
        <p:xfrm>
          <a:off x="1524000" y="2032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{6219441D-CC76-4F92-8D98-C2EDB2643116}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Model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Precision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Recall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f-score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06666"/>
                    </a:solidFill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Naive Bayes</a:t>
                      </a:r>
                      <a:endParaRPr i="0" u="none" cap="none" strike="noStrike"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0.741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0.739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</a:t>
                      </a:r>
                      <a:r>
                        <a:rPr lang="en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.739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Random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Forest</a:t>
                      </a:r>
                      <a:endParaRPr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822</a:t>
                      </a:r>
                      <a:endParaRPr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823</a:t>
                      </a:r>
                      <a:endParaRPr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822</a:t>
                      </a:r>
                      <a:endParaRPr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chemeClr val="accent1"/>
                    </a:solidFill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SVM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</a:t>
                      </a:r>
                      <a:r>
                        <a:rPr lang="en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807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</a:t>
                      </a:r>
                      <a:r>
                        <a:rPr lang="en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806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</a:t>
                      </a:r>
                      <a:r>
                        <a:rPr lang="en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805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Decision Tree</a:t>
                      </a:r>
                      <a:endParaRPr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739</a:t>
                      </a:r>
                      <a:endParaRPr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739</a:t>
                      </a:r>
                      <a:endParaRPr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739</a:t>
                      </a:r>
                      <a:endParaRPr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3"/>
          <p:cNvSpPr txBox="1"/>
          <p:nvPr>
            <p:ph type="title"/>
          </p:nvPr>
        </p:nvSpPr>
        <p:spPr>
          <a:xfrm>
            <a:off x="544525" y="436250"/>
            <a:ext cx="6420000" cy="99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 Implementation - Weka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45" name="Google Shape;445;p73"/>
          <p:cNvGraphicFramePr/>
          <p:nvPr/>
        </p:nvGraphicFramePr>
        <p:xfrm>
          <a:off x="1524000" y="2032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{6219441D-CC76-4F92-8D98-C2EDB2643116}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Model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Precision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Recall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f-score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06666"/>
                    </a:solidFill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Naive </a:t>
                      </a:r>
                      <a:r>
                        <a:rPr lang="en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Bayes</a:t>
                      </a:r>
                      <a:endParaRPr i="0" u="none" cap="none" strike="noStrike"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0.767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0.767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0.766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Random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Forest</a:t>
                      </a:r>
                      <a:endParaRPr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0.696</a:t>
                      </a:r>
                      <a:endParaRPr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611</a:t>
                      </a:r>
                      <a:endParaRPr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chemeClr val="accen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u="none" cap="none" strike="noStrike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547</a:t>
                      </a:r>
                      <a:endParaRPr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chemeClr val="accent1"/>
                    </a:solidFill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Decision Tree</a:t>
                      </a:r>
                      <a:endParaRPr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X</a:t>
                      </a:r>
                      <a:endParaRPr>
                        <a:solidFill>
                          <a:srgbClr val="FFFFFF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X</a:t>
                      </a:r>
                      <a:endParaRPr>
                        <a:solidFill>
                          <a:srgbClr val="000000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X</a:t>
                      </a:r>
                      <a:endParaRPr>
                        <a:solidFill>
                          <a:srgbClr val="000000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7625" marB="0" marR="7625" marL="7625" anchor="b">
                    <a:solidFill>
                      <a:srgbClr val="EBCACA">
                        <a:alpha val="898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4"/>
          <p:cNvSpPr/>
          <p:nvPr/>
        </p:nvSpPr>
        <p:spPr>
          <a:xfrm>
            <a:off x="3593250" y="203225"/>
            <a:ext cx="1957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ROC Analysis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51" name="Google Shape;451;p74"/>
          <p:cNvSpPr/>
          <p:nvPr/>
        </p:nvSpPr>
        <p:spPr>
          <a:xfrm>
            <a:off x="247425" y="687725"/>
            <a:ext cx="4324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Predicted Playoff </a:t>
            </a:r>
            <a:r>
              <a:rPr lang="en" sz="27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Appearance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452" name="Google Shape;45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25" y="1172225"/>
            <a:ext cx="3345824" cy="332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835" y="1168450"/>
            <a:ext cx="3873775" cy="3328601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74"/>
          <p:cNvSpPr/>
          <p:nvPr/>
        </p:nvSpPr>
        <p:spPr>
          <a:xfrm>
            <a:off x="5973700" y="4493288"/>
            <a:ext cx="15900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Random Forest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55" name="Google Shape;455;p74"/>
          <p:cNvSpPr/>
          <p:nvPr/>
        </p:nvSpPr>
        <p:spPr>
          <a:xfrm>
            <a:off x="1340888" y="4493300"/>
            <a:ext cx="11589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J48 Tree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5"/>
          <p:cNvSpPr/>
          <p:nvPr/>
        </p:nvSpPr>
        <p:spPr>
          <a:xfrm>
            <a:off x="3593250" y="203225"/>
            <a:ext cx="1957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ROC Analysis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61" name="Google Shape;461;p75"/>
          <p:cNvSpPr/>
          <p:nvPr/>
        </p:nvSpPr>
        <p:spPr>
          <a:xfrm>
            <a:off x="247425" y="687725"/>
            <a:ext cx="4324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Predicted Playoff Appearance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462" name="Google Shape;46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25" y="1172225"/>
            <a:ext cx="3554300" cy="332107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5"/>
          <p:cNvSpPr/>
          <p:nvPr/>
        </p:nvSpPr>
        <p:spPr>
          <a:xfrm>
            <a:off x="1289575" y="4493300"/>
            <a:ext cx="14700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Naive Bayes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464" name="Google Shape;46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650" y="1172400"/>
            <a:ext cx="3554300" cy="332072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5"/>
          <p:cNvSpPr/>
          <p:nvPr/>
        </p:nvSpPr>
        <p:spPr>
          <a:xfrm>
            <a:off x="6391200" y="4493300"/>
            <a:ext cx="6912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SVM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6"/>
          <p:cNvSpPr/>
          <p:nvPr/>
        </p:nvSpPr>
        <p:spPr>
          <a:xfrm>
            <a:off x="3593250" y="203225"/>
            <a:ext cx="1957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ROC Analysis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71" name="Google Shape;471;p76"/>
          <p:cNvSpPr/>
          <p:nvPr/>
        </p:nvSpPr>
        <p:spPr>
          <a:xfrm>
            <a:off x="247425" y="687725"/>
            <a:ext cx="4736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Predicted No Playoff </a:t>
            </a:r>
            <a:r>
              <a:rPr lang="en" sz="27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Appearance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472" name="Google Shape;47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25" y="1188525"/>
            <a:ext cx="3586249" cy="338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538" y="1071725"/>
            <a:ext cx="3817624" cy="35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6"/>
          <p:cNvSpPr/>
          <p:nvPr/>
        </p:nvSpPr>
        <p:spPr>
          <a:xfrm>
            <a:off x="1372838" y="4585675"/>
            <a:ext cx="11589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J48 Tree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75" name="Google Shape;475;p76"/>
          <p:cNvSpPr/>
          <p:nvPr/>
        </p:nvSpPr>
        <p:spPr>
          <a:xfrm>
            <a:off x="6197505" y="4585675"/>
            <a:ext cx="16137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Random Forest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7"/>
          <p:cNvSpPr/>
          <p:nvPr/>
        </p:nvSpPr>
        <p:spPr>
          <a:xfrm>
            <a:off x="3593250" y="203225"/>
            <a:ext cx="1957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ROC Analysis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81" name="Google Shape;481;p77"/>
          <p:cNvSpPr/>
          <p:nvPr/>
        </p:nvSpPr>
        <p:spPr>
          <a:xfrm>
            <a:off x="247425" y="687725"/>
            <a:ext cx="4736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Predicted No Playoff Appearance</a:t>
            </a:r>
            <a:endParaRPr sz="27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82" name="Google Shape;482;p77"/>
          <p:cNvSpPr/>
          <p:nvPr/>
        </p:nvSpPr>
        <p:spPr>
          <a:xfrm>
            <a:off x="1353252" y="4585675"/>
            <a:ext cx="13746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Naive Bayes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83" name="Google Shape;483;p77"/>
          <p:cNvSpPr/>
          <p:nvPr/>
        </p:nvSpPr>
        <p:spPr>
          <a:xfrm>
            <a:off x="6732700" y="4585675"/>
            <a:ext cx="5433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SVM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484" name="Google Shape;48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225" y="1255525"/>
            <a:ext cx="3586248" cy="32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25" y="1253438"/>
            <a:ext cx="3586252" cy="32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8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491" name="Google Shape;491;p78"/>
          <p:cNvSpPr txBox="1"/>
          <p:nvPr>
            <p:ph idx="1" type="body"/>
          </p:nvPr>
        </p:nvSpPr>
        <p:spPr>
          <a:xfrm>
            <a:off x="728650" y="1086000"/>
            <a:ext cx="7543800" cy="3686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Char char="•"/>
            </a:pPr>
            <a:r>
              <a:rPr lang="en"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Only model logistic regression  proved to be  the most accurate with 91.67% accuracy  and  91.1% f-score  while other models  proved to be mediocre as the accuracy of the predictions are not ideal. </a:t>
            </a:r>
            <a:endParaRPr sz="140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Char char="•"/>
            </a:pPr>
            <a:r>
              <a:rPr lang="en"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random forest classification had the precision, at 75.6%. This is the amount of instances predicted correctly, TP, out of all of the predictions predicted true. </a:t>
            </a:r>
            <a:endParaRPr sz="140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Char char="•"/>
            </a:pPr>
            <a:r>
              <a:rPr lang="en"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Both the Random Forest and Naive Bayes had the same recall percentage at 76.5%. This amount comes from the amount of instance predicted correctly divided by the actual true instances.</a:t>
            </a:r>
            <a:endParaRPr sz="140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Char char="•"/>
            </a:pPr>
            <a:r>
              <a:rPr lang="en"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variables with the highest significance include:</a:t>
            </a:r>
            <a:endParaRPr sz="140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Char char="•"/>
            </a:pPr>
            <a:r>
              <a:rPr lang="en"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Team 2PA- 2 Pointers Attempted </a:t>
            </a:r>
            <a:endParaRPr sz="140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Char char="•"/>
            </a:pPr>
            <a:r>
              <a:rPr lang="en"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Team 3PA- 3 Pointers Attempted</a:t>
            </a:r>
            <a:endParaRPr sz="140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Char char="•"/>
            </a:pPr>
            <a:r>
              <a:rPr lang="en"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Team AR- Team Assist Rate</a:t>
            </a:r>
            <a:endParaRPr sz="140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Char char="•"/>
            </a:pPr>
            <a:r>
              <a:rPr lang="en"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Team AST/T0- Team Assist to Turnover ratio</a:t>
            </a:r>
            <a:endParaRPr sz="140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Char char="•"/>
            </a:pPr>
            <a:r>
              <a:rPr lang="en"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Team BLKR- Team Block percentage</a:t>
            </a:r>
            <a:endParaRPr sz="140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9"/>
          <p:cNvSpPr txBox="1"/>
          <p:nvPr>
            <p:ph idx="1" type="body"/>
          </p:nvPr>
        </p:nvSpPr>
        <p:spPr>
          <a:xfrm>
            <a:off x="857250" y="628650"/>
            <a:ext cx="75438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</a:pPr>
            <a:r>
              <a:t/>
            </a:r>
            <a:endParaRPr sz="7200"/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</a:pPr>
            <a:r>
              <a:rPr lang="en" sz="7200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2"/>
          <p:cNvSpPr txBox="1"/>
          <p:nvPr/>
        </p:nvSpPr>
        <p:spPr>
          <a:xfrm>
            <a:off x="2965350" y="215800"/>
            <a:ext cx="3213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mpact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Project Statement </a:t>
            </a:r>
            <a:endParaRPr sz="1100"/>
          </a:p>
        </p:txBody>
      </p:sp>
      <p:sp>
        <p:nvSpPr>
          <p:cNvPr id="333" name="Google Shape;333;p62"/>
          <p:cNvSpPr txBox="1"/>
          <p:nvPr/>
        </p:nvSpPr>
        <p:spPr>
          <a:xfrm>
            <a:off x="845350" y="976325"/>
            <a:ext cx="7393800" cy="1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34" name="Google Shape;334;p62"/>
          <p:cNvSpPr txBox="1"/>
          <p:nvPr/>
        </p:nvSpPr>
        <p:spPr>
          <a:xfrm>
            <a:off x="583400" y="1095375"/>
            <a:ext cx="8072400" cy="20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To determine if there is any correlation with winning correlation with winning, categorized as playoff appearance using the official box score, team box score, player box score from 2012-2018.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3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Selection</a:t>
            </a:r>
            <a:endParaRPr/>
          </a:p>
        </p:txBody>
      </p:sp>
      <p:sp>
        <p:nvSpPr>
          <p:cNvPr id="340" name="Google Shape;340;p63"/>
          <p:cNvSpPr txBox="1"/>
          <p:nvPr>
            <p:ph idx="1" type="body"/>
          </p:nvPr>
        </p:nvSpPr>
        <p:spPr>
          <a:xfrm>
            <a:off x="800100" y="1257300"/>
            <a:ext cx="7543800" cy="349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140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Firstly , Selected  Choice 2 and then  decided  topic of basketball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Secondly</a:t>
            </a:r>
            <a:r>
              <a:rPr lang="en"/>
              <a:t> ,performed a </a:t>
            </a:r>
            <a:r>
              <a:rPr lang="en"/>
              <a:t>rigorous</a:t>
            </a:r>
            <a:r>
              <a:rPr lang="en"/>
              <a:t> </a:t>
            </a:r>
            <a:r>
              <a:rPr lang="en"/>
              <a:t>search</a:t>
            </a:r>
            <a:r>
              <a:rPr lang="en"/>
              <a:t> on Kaggel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Came up with dataset which includes details of all seasons played between 2012-2018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/>
          <p:nvPr/>
        </p:nvSpPr>
        <p:spPr>
          <a:xfrm>
            <a:off x="3131404" y="360282"/>
            <a:ext cx="3687611" cy="4761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Need of Preprocessing</a:t>
            </a:r>
            <a:endParaRPr b="0" i="0" sz="27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6" name="Google Shape;346;p64"/>
          <p:cNvSpPr txBox="1"/>
          <p:nvPr/>
        </p:nvSpPr>
        <p:spPr>
          <a:xfrm>
            <a:off x="428625" y="904875"/>
            <a:ext cx="8179500" cy="16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347" name="Google Shape;347;p64"/>
          <p:cNvGrpSpPr/>
          <p:nvPr/>
        </p:nvGrpSpPr>
        <p:grpSpPr>
          <a:xfrm>
            <a:off x="1523999" y="874985"/>
            <a:ext cx="6081823" cy="3207342"/>
            <a:chOff x="0" y="38557"/>
            <a:chExt cx="6081823" cy="3207342"/>
          </a:xfrm>
        </p:grpSpPr>
        <p:sp>
          <p:nvSpPr>
            <p:cNvPr id="348" name="Google Shape;348;p64"/>
            <p:cNvSpPr/>
            <p:nvPr/>
          </p:nvSpPr>
          <p:spPr>
            <a:xfrm>
              <a:off x="0" y="2443792"/>
              <a:ext cx="6081823" cy="802107"/>
            </a:xfrm>
            <a:prstGeom prst="rect">
              <a:avLst/>
            </a:prstGeom>
            <a:gradFill>
              <a:gsLst>
                <a:gs pos="0">
                  <a:srgbClr val="EB0000">
                    <a:alpha val="89803"/>
                  </a:srgbClr>
                </a:gs>
                <a:gs pos="100000">
                  <a:srgbClr val="FF8080">
                    <a:alpha val="89803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4"/>
            <p:cNvSpPr txBox="1"/>
            <p:nvPr/>
          </p:nvSpPr>
          <p:spPr>
            <a:xfrm>
              <a:off x="0" y="2443792"/>
              <a:ext cx="6081823" cy="4331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Different Outcome</a:t>
              </a:r>
              <a:endParaRPr/>
            </a:p>
          </p:txBody>
        </p:sp>
        <p:sp>
          <p:nvSpPr>
            <p:cNvPr id="350" name="Google Shape;350;p64"/>
            <p:cNvSpPr/>
            <p:nvPr/>
          </p:nvSpPr>
          <p:spPr>
            <a:xfrm>
              <a:off x="0" y="2860888"/>
              <a:ext cx="3040911" cy="368969"/>
            </a:xfrm>
            <a:prstGeom prst="rect">
              <a:avLst/>
            </a:prstGeom>
            <a:solidFill>
              <a:srgbClr val="EBCACA">
                <a:alpha val="89803"/>
              </a:srgbClr>
            </a:solidFill>
            <a:ln cap="flat" cmpd="sng" w="9525">
              <a:solidFill>
                <a:srgbClr val="EBCAC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4"/>
            <p:cNvSpPr txBox="1"/>
            <p:nvPr/>
          </p:nvSpPr>
          <p:spPr>
            <a:xfrm>
              <a:off x="0" y="2860888"/>
              <a:ext cx="3040911" cy="3689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85325" spcFirstLastPara="1" rIns="853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Dataset was focused on Game</a:t>
              </a:r>
              <a:endParaRPr/>
            </a:p>
          </p:txBody>
        </p:sp>
        <p:sp>
          <p:nvSpPr>
            <p:cNvPr id="352" name="Google Shape;352;p64"/>
            <p:cNvSpPr/>
            <p:nvPr/>
          </p:nvSpPr>
          <p:spPr>
            <a:xfrm>
              <a:off x="3040911" y="2860888"/>
              <a:ext cx="3040911" cy="368969"/>
            </a:xfrm>
            <a:prstGeom prst="rect">
              <a:avLst/>
            </a:prstGeom>
            <a:solidFill>
              <a:srgbClr val="EBCACA">
                <a:alpha val="81960"/>
              </a:srgbClr>
            </a:solidFill>
            <a:ln cap="flat" cmpd="sng" w="9525">
              <a:solidFill>
                <a:srgbClr val="EBCAC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4"/>
            <p:cNvSpPr txBox="1"/>
            <p:nvPr/>
          </p:nvSpPr>
          <p:spPr>
            <a:xfrm>
              <a:off x="3040911" y="2860888"/>
              <a:ext cx="3040911" cy="3689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85325" spcFirstLastPara="1" rIns="853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Outcome which is ‘Playoff’ was focused on season</a:t>
              </a:r>
              <a:endParaRPr/>
            </a:p>
          </p:txBody>
        </p:sp>
        <p:sp>
          <p:nvSpPr>
            <p:cNvPr id="354" name="Google Shape;354;p64"/>
            <p:cNvSpPr/>
            <p:nvPr/>
          </p:nvSpPr>
          <p:spPr>
            <a:xfrm rot="10800000">
              <a:off x="0" y="1222183"/>
              <a:ext cx="6081823" cy="1233641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gradFill>
              <a:gsLst>
                <a:gs pos="0">
                  <a:srgbClr val="EB0000">
                    <a:alpha val="69803"/>
                  </a:srgbClr>
                </a:gs>
                <a:gs pos="100000">
                  <a:srgbClr val="FF8080">
                    <a:alpha val="69803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4"/>
            <p:cNvSpPr txBox="1"/>
            <p:nvPr/>
          </p:nvSpPr>
          <p:spPr>
            <a:xfrm>
              <a:off x="0" y="1222183"/>
              <a:ext cx="6081823" cy="4330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Many Features</a:t>
              </a:r>
              <a:endParaRPr/>
            </a:p>
          </p:txBody>
        </p:sp>
        <p:sp>
          <p:nvSpPr>
            <p:cNvPr id="356" name="Google Shape;356;p64"/>
            <p:cNvSpPr/>
            <p:nvPr/>
          </p:nvSpPr>
          <p:spPr>
            <a:xfrm>
              <a:off x="0" y="1655191"/>
              <a:ext cx="3040911" cy="368858"/>
            </a:xfrm>
            <a:prstGeom prst="rect">
              <a:avLst/>
            </a:prstGeom>
            <a:solidFill>
              <a:srgbClr val="EBCACA">
                <a:alpha val="74117"/>
              </a:srgbClr>
            </a:solidFill>
            <a:ln cap="flat" cmpd="sng" w="9525">
              <a:solidFill>
                <a:srgbClr val="EBCAC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4"/>
            <p:cNvSpPr txBox="1"/>
            <p:nvPr/>
          </p:nvSpPr>
          <p:spPr>
            <a:xfrm>
              <a:off x="0" y="1655191"/>
              <a:ext cx="3040911" cy="368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85325" spcFirstLastPara="1" rIns="853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Teamboxscore contain 123 features</a:t>
              </a:r>
              <a:endParaRPr/>
            </a:p>
          </p:txBody>
        </p:sp>
        <p:sp>
          <p:nvSpPr>
            <p:cNvPr id="358" name="Google Shape;358;p64"/>
            <p:cNvSpPr/>
            <p:nvPr/>
          </p:nvSpPr>
          <p:spPr>
            <a:xfrm>
              <a:off x="3040911" y="1655191"/>
              <a:ext cx="3040911" cy="368858"/>
            </a:xfrm>
            <a:prstGeom prst="rect">
              <a:avLst/>
            </a:prstGeom>
            <a:solidFill>
              <a:srgbClr val="EBCACA">
                <a:alpha val="65882"/>
              </a:srgbClr>
            </a:solidFill>
            <a:ln cap="flat" cmpd="sng" w="9525">
              <a:solidFill>
                <a:srgbClr val="EBCAC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4"/>
            <p:cNvSpPr txBox="1"/>
            <p:nvPr/>
          </p:nvSpPr>
          <p:spPr>
            <a:xfrm>
              <a:off x="3040911" y="1655191"/>
              <a:ext cx="3040911" cy="368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85325" spcFirstLastPara="1" rIns="853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Features like Seasontype,GameDate etc were removed  in Preprocessing</a:t>
              </a:r>
              <a:endParaRPr/>
            </a:p>
          </p:txBody>
        </p:sp>
        <p:sp>
          <p:nvSpPr>
            <p:cNvPr id="360" name="Google Shape;360;p64"/>
            <p:cNvSpPr/>
            <p:nvPr/>
          </p:nvSpPr>
          <p:spPr>
            <a:xfrm rot="10800000">
              <a:off x="0" y="38557"/>
              <a:ext cx="6081823" cy="1233641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gradFill>
              <a:gsLst>
                <a:gs pos="0">
                  <a:srgbClr val="EB0000">
                    <a:alpha val="49803"/>
                  </a:srgbClr>
                </a:gs>
                <a:gs pos="100000">
                  <a:srgbClr val="FF8080">
                    <a:alpha val="49803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4"/>
            <p:cNvSpPr txBox="1"/>
            <p:nvPr/>
          </p:nvSpPr>
          <p:spPr>
            <a:xfrm>
              <a:off x="0" y="38557"/>
              <a:ext cx="6081823" cy="4330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Size</a:t>
              </a:r>
              <a:endParaRPr/>
            </a:p>
          </p:txBody>
        </p:sp>
        <p:sp>
          <p:nvSpPr>
            <p:cNvPr id="362" name="Google Shape;362;p64"/>
            <p:cNvSpPr/>
            <p:nvPr/>
          </p:nvSpPr>
          <p:spPr>
            <a:xfrm>
              <a:off x="0" y="433581"/>
              <a:ext cx="3040911" cy="368858"/>
            </a:xfrm>
            <a:prstGeom prst="rect">
              <a:avLst/>
            </a:prstGeom>
            <a:solidFill>
              <a:srgbClr val="EBCACA">
                <a:alpha val="58039"/>
              </a:srgbClr>
            </a:solidFill>
            <a:ln cap="flat" cmpd="sng" w="9525">
              <a:solidFill>
                <a:srgbClr val="EBCAC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4"/>
            <p:cNvSpPr txBox="1"/>
            <p:nvPr/>
          </p:nvSpPr>
          <p:spPr>
            <a:xfrm>
              <a:off x="0" y="433581"/>
              <a:ext cx="3040911" cy="368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85325" spcFirstLastPara="1" rIns="853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was Huge</a:t>
              </a:r>
              <a:endParaRPr/>
            </a:p>
          </p:txBody>
        </p:sp>
        <p:sp>
          <p:nvSpPr>
            <p:cNvPr id="364" name="Google Shape;364;p64"/>
            <p:cNvSpPr/>
            <p:nvPr/>
          </p:nvSpPr>
          <p:spPr>
            <a:xfrm>
              <a:off x="3040911" y="433581"/>
              <a:ext cx="3040911" cy="368858"/>
            </a:xfrm>
            <a:prstGeom prst="rect">
              <a:avLst/>
            </a:prstGeom>
            <a:solidFill>
              <a:srgbClr val="EBCACA">
                <a:alpha val="49803"/>
              </a:srgbClr>
            </a:solidFill>
            <a:ln cap="flat" cmpd="sng" w="9525">
              <a:solidFill>
                <a:srgbClr val="EBCAC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4"/>
            <p:cNvSpPr txBox="1"/>
            <p:nvPr/>
          </p:nvSpPr>
          <p:spPr>
            <a:xfrm>
              <a:off x="3040911" y="433581"/>
              <a:ext cx="3040911" cy="368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85325" spcFirstLastPara="1" rIns="853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reduced by average out values in Preprocessing 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5"/>
          <p:cNvSpPr txBox="1"/>
          <p:nvPr>
            <p:ph type="title"/>
          </p:nvPr>
        </p:nvSpPr>
        <p:spPr>
          <a:xfrm>
            <a:off x="800100" y="228600"/>
            <a:ext cx="6998400" cy="48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Preprocessing</a:t>
            </a:r>
            <a:endParaRPr/>
          </a:p>
        </p:txBody>
      </p:sp>
      <p:sp>
        <p:nvSpPr>
          <p:cNvPr id="371" name="Google Shape;371;p65"/>
          <p:cNvSpPr txBox="1"/>
          <p:nvPr>
            <p:ph idx="1" type="body"/>
          </p:nvPr>
        </p:nvSpPr>
        <p:spPr>
          <a:xfrm>
            <a:off x="83350" y="904875"/>
            <a:ext cx="5857800" cy="48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/>
              <a:t>Before Preprocessing</a:t>
            </a:r>
            <a:endParaRPr/>
          </a:p>
        </p:txBody>
      </p:sp>
      <p:pic>
        <p:nvPicPr>
          <p:cNvPr id="372" name="Google Shape;3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5" y="1581150"/>
            <a:ext cx="9060651" cy="10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42746"/>
            <a:ext cx="9144001" cy="103445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5"/>
          <p:cNvSpPr txBox="1"/>
          <p:nvPr>
            <p:ph idx="1" type="body"/>
          </p:nvPr>
        </p:nvSpPr>
        <p:spPr>
          <a:xfrm>
            <a:off x="83350" y="2708625"/>
            <a:ext cx="5857800" cy="48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/>
              <a:t>After </a:t>
            </a:r>
            <a:r>
              <a:rPr lang="en"/>
              <a:t> Preprocessing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6"/>
          <p:cNvSpPr/>
          <p:nvPr/>
        </p:nvSpPr>
        <p:spPr>
          <a:xfrm>
            <a:off x="2214550" y="332325"/>
            <a:ext cx="39411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Result of Preprocessing</a:t>
            </a:r>
            <a:endParaRPr b="1" sz="1800"/>
          </a:p>
        </p:txBody>
      </p:sp>
      <p:sp>
        <p:nvSpPr>
          <p:cNvPr id="380" name="Google Shape;380;p66"/>
          <p:cNvSpPr/>
          <p:nvPr/>
        </p:nvSpPr>
        <p:spPr>
          <a:xfrm>
            <a:off x="685800" y="857250"/>
            <a:ext cx="7086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</a:pPr>
            <a:r>
              <a:rPr lang="en" sz="14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Because main focus  was team ,</a:t>
            </a:r>
            <a:r>
              <a:rPr lang="en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</a:t>
            </a:r>
            <a:r>
              <a:rPr lang="en" sz="14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veraged out all team data for single season,removed unnecessary columns  and created a new dataset </a:t>
            </a:r>
            <a:endParaRPr sz="1100"/>
          </a:p>
        </p:txBody>
      </p:sp>
      <p:pic>
        <p:nvPicPr>
          <p:cNvPr id="381" name="Google Shape;38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09180"/>
            <a:ext cx="9144003" cy="123191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6"/>
          <p:cNvSpPr txBox="1"/>
          <p:nvPr/>
        </p:nvSpPr>
        <p:spPr>
          <a:xfrm>
            <a:off x="342900" y="1589774"/>
            <a:ext cx="295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B48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Data Before Preprocessing</a:t>
            </a:r>
            <a:endParaRPr sz="1100"/>
          </a:p>
        </p:txBody>
      </p:sp>
      <p:sp>
        <p:nvSpPr>
          <p:cNvPr id="383" name="Google Shape;383;p66"/>
          <p:cNvSpPr txBox="1"/>
          <p:nvPr/>
        </p:nvSpPr>
        <p:spPr>
          <a:xfrm>
            <a:off x="285750" y="3357974"/>
            <a:ext cx="295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B48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Data After Preprocessing</a:t>
            </a:r>
            <a:endParaRPr sz="1100"/>
          </a:p>
        </p:txBody>
      </p:sp>
      <p:pic>
        <p:nvPicPr>
          <p:cNvPr id="384" name="Google Shape;384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658832"/>
            <a:ext cx="9143999" cy="973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7"/>
          <p:cNvSpPr txBox="1"/>
          <p:nvPr>
            <p:ph type="title"/>
          </p:nvPr>
        </p:nvSpPr>
        <p:spPr>
          <a:xfrm>
            <a:off x="800100" y="228600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mpact"/>
              <a:buNone/>
            </a:pPr>
            <a:r>
              <a:rPr lang="en"/>
              <a:t>Model Implementation-Python </a:t>
            </a:r>
            <a:endParaRPr/>
          </a:p>
        </p:txBody>
      </p:sp>
      <p:sp>
        <p:nvSpPr>
          <p:cNvPr id="390" name="Google Shape;390;p67"/>
          <p:cNvSpPr txBox="1"/>
          <p:nvPr>
            <p:ph idx="1" type="body"/>
          </p:nvPr>
        </p:nvSpPr>
        <p:spPr>
          <a:xfrm>
            <a:off x="800100" y="1257301"/>
            <a:ext cx="83439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⮚"/>
            </a:pPr>
            <a:r>
              <a:rPr lang="en"/>
              <a:t>Used Python for implementing models like Decision Tree, Random Forest, Logistics Algorithm and Support Vector Machine 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⮚"/>
            </a:pPr>
            <a:r>
              <a:rPr lang="en"/>
              <a:t>Used Jupyter notebook and Spyder for code implementation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391" name="Google Shape;391;p67"/>
          <p:cNvGraphicFramePr/>
          <p:nvPr/>
        </p:nvGraphicFramePr>
        <p:xfrm>
          <a:off x="1392865" y="2343001"/>
          <a:ext cx="3000000" cy="3000000"/>
        </p:xfrm>
        <a:graphic>
          <a:graphicData uri="http://schemas.openxmlformats.org/drawingml/2006/table">
            <a:tbl>
              <a:tblPr bandRow="1" firstRow="1">
                <a:gradFill>
                  <a:gsLst>
                    <a:gs pos="0">
                      <a:srgbClr val="E4A5A8"/>
                    </a:gs>
                    <a:gs pos="35000">
                      <a:srgbClr val="EBC0C1"/>
                    </a:gs>
                    <a:gs pos="100000">
                      <a:srgbClr val="F8E6E6"/>
                    </a:gs>
                  </a:gsLst>
                  <a:lin ang="16200000" scaled="0"/>
                </a:gradFill>
                <a:tableStyleId>{6219441D-CC76-4F92-8D98-C2EDB2643116}</a:tableStyleId>
              </a:tblPr>
              <a:tblGrid>
                <a:gridCol w="1271650"/>
                <a:gridCol w="1271650"/>
                <a:gridCol w="1271650"/>
                <a:gridCol w="1271650"/>
                <a:gridCol w="1271650"/>
              </a:tblGrid>
              <a:tr h="434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Decision Tree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Logistics Regression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SVM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Random Forest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66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Accuracy</a:t>
                      </a:r>
                      <a:endParaRPr/>
                    </a:p>
                  </a:txBody>
                  <a:tcPr marT="45725" marB="45725" marR="91450" marL="9145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2D3B4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75%</a:t>
                      </a:r>
                      <a:endParaRPr sz="1400" u="none" cap="none" strike="noStrike"/>
                    </a:p>
                  </a:txBody>
                  <a:tcPr marT="12700" marB="6350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2D3B4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91.67%</a:t>
                      </a:r>
                      <a:endParaRPr sz="1400" u="none" cap="none" strike="noStrike"/>
                    </a:p>
                  </a:txBody>
                  <a:tcPr marT="12700" marB="6350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2D3B4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72.23%</a:t>
                      </a:r>
                      <a:endParaRPr sz="1400" u="none" cap="none" strike="noStrike"/>
                    </a:p>
                  </a:txBody>
                  <a:tcPr marT="12700" marB="63500" marR="12700" marL="1270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2D3B45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2D3B45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none" strike="noStrike">
                          <a:solidFill>
                            <a:srgbClr val="2D3B4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66.67%</a:t>
                      </a:r>
                      <a:endParaRPr sz="1400" u="none" cap="none" strike="noStrike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8"/>
          <p:cNvSpPr txBox="1"/>
          <p:nvPr>
            <p:ph type="title"/>
          </p:nvPr>
        </p:nvSpPr>
        <p:spPr>
          <a:xfrm>
            <a:off x="800100" y="100863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Model implementation -Python</a:t>
            </a:r>
            <a:endParaRPr/>
          </a:p>
        </p:txBody>
      </p:sp>
      <p:sp>
        <p:nvSpPr>
          <p:cNvPr id="397" name="Google Shape;397;p68"/>
          <p:cNvSpPr txBox="1"/>
          <p:nvPr/>
        </p:nvSpPr>
        <p:spPr>
          <a:xfrm>
            <a:off x="445681" y="2297216"/>
            <a:ext cx="18146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/>
          </a:p>
        </p:txBody>
      </p:sp>
      <p:sp>
        <p:nvSpPr>
          <p:cNvPr id="398" name="Google Shape;398;p68"/>
          <p:cNvSpPr txBox="1"/>
          <p:nvPr/>
        </p:nvSpPr>
        <p:spPr>
          <a:xfrm>
            <a:off x="59525" y="3205625"/>
            <a:ext cx="213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   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Random Forest</a:t>
            </a:r>
            <a:endParaRPr sz="1800"/>
          </a:p>
        </p:txBody>
      </p:sp>
      <p:pic>
        <p:nvPicPr>
          <p:cNvPr id="399" name="Google Shape;39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1144" y="2977339"/>
            <a:ext cx="6405232" cy="98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1144" y="1138331"/>
            <a:ext cx="6419410" cy="77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1144" y="2048203"/>
            <a:ext cx="6405232" cy="790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76967" y="4080383"/>
            <a:ext cx="6419410" cy="82680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8"/>
          <p:cNvSpPr txBox="1"/>
          <p:nvPr/>
        </p:nvSpPr>
        <p:spPr>
          <a:xfrm>
            <a:off x="666307" y="1396409"/>
            <a:ext cx="9710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LR</a:t>
            </a:r>
            <a:endParaRPr/>
          </a:p>
        </p:txBody>
      </p:sp>
      <p:sp>
        <p:nvSpPr>
          <p:cNvPr id="404" name="Google Shape;404;p68"/>
          <p:cNvSpPr txBox="1"/>
          <p:nvPr/>
        </p:nvSpPr>
        <p:spPr>
          <a:xfrm>
            <a:off x="884716" y="4332569"/>
            <a:ext cx="9365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SVM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9"/>
          <p:cNvSpPr/>
          <p:nvPr/>
        </p:nvSpPr>
        <p:spPr>
          <a:xfrm>
            <a:off x="342900" y="203225"/>
            <a:ext cx="7086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Manual Calculation in Excel(Logistic Regression)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0" name="Google Shape;410;p69"/>
          <p:cNvSpPr txBox="1"/>
          <p:nvPr>
            <p:ph idx="1" type="body"/>
          </p:nvPr>
        </p:nvSpPr>
        <p:spPr>
          <a:xfrm>
            <a:off x="800100" y="1257300"/>
            <a:ext cx="75438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635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-63500" lvl="0" marL="177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1" name="Google Shape;41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350" y="643539"/>
            <a:ext cx="1828800" cy="435292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9"/>
          <p:cNvSpPr txBox="1"/>
          <p:nvPr/>
        </p:nvSpPr>
        <p:spPr>
          <a:xfrm>
            <a:off x="4800600" y="260431"/>
            <a:ext cx="1885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Accuracy</a:t>
            </a:r>
            <a:endParaRPr sz="1100"/>
          </a:p>
        </p:txBody>
      </p:sp>
      <p:pic>
        <p:nvPicPr>
          <p:cNvPr id="413" name="Google Shape;41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935325"/>
            <a:ext cx="1767738" cy="121545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9"/>
          <p:cNvSpPr/>
          <p:nvPr/>
        </p:nvSpPr>
        <p:spPr>
          <a:xfrm>
            <a:off x="2857500" y="1371600"/>
            <a:ext cx="1200300" cy="45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ECEBD"/>
          </a:solidFill>
          <a:ln cap="flat" cmpd="sng" w="12700">
            <a:solidFill>
              <a:srgbClr val="66041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5" name="Google Shape;415;p69"/>
          <p:cNvSpPr/>
          <p:nvPr/>
        </p:nvSpPr>
        <p:spPr>
          <a:xfrm>
            <a:off x="5314950" y="2400300"/>
            <a:ext cx="400200" cy="685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ECEBD"/>
          </a:solidFill>
          <a:ln cap="flat" cmpd="sng" w="12700">
            <a:solidFill>
              <a:srgbClr val="66041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16" name="Google Shape;41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7437" y="3155000"/>
            <a:ext cx="2715219" cy="4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sketball 16x9">
  <a:themeElements>
    <a:clrScheme name="Basketball">
      <a:dk1>
        <a:srgbClr val="000000"/>
      </a:dk1>
      <a:lt1>
        <a:srgbClr val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asketball 16x9">
  <a:themeElements>
    <a:clrScheme name="Basketball">
      <a:dk1>
        <a:srgbClr val="000000"/>
      </a:dk1>
      <a:lt1>
        <a:srgbClr val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asketball 16x9">
  <a:themeElements>
    <a:clrScheme name="Basketball">
      <a:dk1>
        <a:srgbClr val="000000"/>
      </a:dk1>
      <a:lt1>
        <a:srgbClr val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Basketball 16x9">
  <a:themeElements>
    <a:clrScheme name="Basketball">
      <a:dk1>
        <a:srgbClr val="000000"/>
      </a:dk1>
      <a:lt1>
        <a:srgbClr val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